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handoutMasterIdLst>
    <p:handoutMasterId r:id="rId35"/>
  </p:handoutMasterIdLst>
  <p:sldIdLst>
    <p:sldId id="287" r:id="rId2"/>
    <p:sldId id="290" r:id="rId3"/>
    <p:sldId id="257" r:id="rId4"/>
    <p:sldId id="289" r:id="rId5"/>
    <p:sldId id="258" r:id="rId6"/>
    <p:sldId id="284" r:id="rId7"/>
    <p:sldId id="259" r:id="rId8"/>
    <p:sldId id="260" r:id="rId9"/>
    <p:sldId id="282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85" r:id="rId18"/>
    <p:sldId id="268" r:id="rId19"/>
    <p:sldId id="269" r:id="rId20"/>
    <p:sldId id="279" r:id="rId21"/>
    <p:sldId id="288" r:id="rId22"/>
    <p:sldId id="270" r:id="rId23"/>
    <p:sldId id="278" r:id="rId24"/>
    <p:sldId id="271" r:id="rId25"/>
    <p:sldId id="272" r:id="rId26"/>
    <p:sldId id="273" r:id="rId27"/>
    <p:sldId id="274" r:id="rId28"/>
    <p:sldId id="280" r:id="rId29"/>
    <p:sldId id="291" r:id="rId30"/>
    <p:sldId id="292" r:id="rId31"/>
    <p:sldId id="281" r:id="rId32"/>
    <p:sldId id="286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xo 2" pitchFamily="2" charset="77"/>
      <p:regular r:id="rId40"/>
      <p:bold r:id="rId41"/>
      <p:italic r:id="rId42"/>
      <p:boldItalic r:id="rId43"/>
    </p:embeddedFont>
    <p:embeddedFont>
      <p:font typeface="Franklin Gothic Medium" panose="020B0603020102020204" pitchFamily="34" charset="0"/>
      <p:regular r:id="rId44"/>
      <p:italic r:id="rId45"/>
    </p:embeddedFont>
    <p:embeddedFont>
      <p:font typeface="Ink Free" panose="03080402000500000000" pitchFamily="66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1"/>
    <p:restoredTop sz="94710"/>
  </p:normalViewPr>
  <p:slideViewPr>
    <p:cSldViewPr snapToGrid="0" showGuides="1">
      <p:cViewPr varScale="1">
        <p:scale>
          <a:sx n="101" d="100"/>
          <a:sy n="101" d="100"/>
        </p:scale>
        <p:origin x="232" y="1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8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2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33" y="1"/>
            <a:ext cx="12228533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400" y="5112480"/>
            <a:ext cx="2275904" cy="534943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1080000"/>
            <a:ext cx="11880000" cy="496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10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blipFill rotWithShape="1">
          <a:blip r:embed="rId2">
            <a:alphaModFix/>
          </a:blip>
          <a:tile tx="0" ty="0" sx="100000" sy="100000" flip="none" algn="tl"/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34721" y="1902892"/>
            <a:ext cx="10441408" cy="168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34721" y="3994503"/>
            <a:ext cx="10441407" cy="7112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1pPr>
            <a:lvl2pPr marL="914400" lvl="1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2pPr>
            <a:lvl3pPr marL="1371600" lvl="2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3pPr>
            <a:lvl4pPr marL="1828800" lvl="3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4pPr>
            <a:lvl5pPr marL="2286000" lvl="4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9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80000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13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22" name="Rectángulo 6"/>
          <p:cNvSpPr/>
          <p:nvPr/>
        </p:nvSpPr>
        <p:spPr>
          <a:xfrm>
            <a:off x="0" y="194813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075974"/>
            <a:ext cx="11360150" cy="1355725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3531328"/>
            <a:ext cx="11360150" cy="1112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442913" y="1719072"/>
            <a:ext cx="5546725" cy="442118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240463" y="1719072"/>
            <a:ext cx="5546725" cy="4421188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36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ffs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42912" y="1719072"/>
            <a:ext cx="3792537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93120" y="1719072"/>
            <a:ext cx="7394068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7212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Offse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7904416" y="1719072"/>
            <a:ext cx="3792537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42912" y="1719072"/>
            <a:ext cx="7292912" cy="4295775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507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236" y="3020423"/>
            <a:ext cx="856488" cy="8534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93207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68690" y="2970090"/>
            <a:ext cx="473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DATABASE PERFORMANCE</a:t>
            </a:r>
          </a:p>
          <a:p>
            <a:r>
              <a:rPr lang="en-US" sz="28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MATTERS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1" name="Picture 20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Database</a:t>
            </a:r>
            <a:r>
              <a:rPr lang="en-US" sz="2800" b="1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 Performance Matters</a:t>
            </a:r>
            <a:endParaRPr lang="en-US" sz="2800" b="1">
              <a:solidFill>
                <a:schemeClr val="bg1"/>
              </a:solidFill>
              <a:latin typeface="+mj-lt"/>
              <a:ea typeface="Franklin Gothic Medium" charset="0"/>
              <a:cs typeface="Franklin Gothic Medium" charset="0"/>
            </a:endParaRPr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28026" y="3167390"/>
            <a:ext cx="64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Open Source Database Experts</a:t>
            </a:r>
          </a:p>
        </p:txBody>
      </p:sp>
    </p:spTree>
    <p:extLst>
      <p:ext uri="{BB962C8B-B14F-4D97-AF65-F5344CB8AC3E}">
        <p14:creationId xmlns:p14="http://schemas.microsoft.com/office/powerpoint/2010/main" val="21770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1_Single Column W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1"/>
          </p:nvPr>
        </p:nvSpPr>
        <p:spPr>
          <a:xfrm>
            <a:off x="442913" y="1719263"/>
            <a:ext cx="11344275" cy="442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erriweather San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5964"/>
              </a:buClr>
              <a:buSzPts val="2400"/>
              <a:buFont typeface="Arial"/>
              <a:buChar char="•"/>
              <a:defRPr sz="2400" b="0" i="1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erriweather Sans"/>
              <a:buChar char="▪"/>
              <a:defRPr sz="2000" b="0" i="0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5964"/>
              </a:buClr>
              <a:buSzPts val="1440"/>
              <a:buFont typeface="Arial"/>
              <a:buChar char="•"/>
              <a:defRPr sz="1600" b="0" i="1" u="none" strike="noStrike" cap="none">
                <a:solidFill>
                  <a:srgbClr val="2D35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522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278363" y="254908"/>
            <a:ext cx="11608836" cy="89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body" idx="1"/>
          </p:nvPr>
        </p:nvSpPr>
        <p:spPr>
          <a:xfrm>
            <a:off x="278363" y="1428539"/>
            <a:ext cx="5599924" cy="465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Google Shape;204;p45"/>
          <p:cNvSpPr txBox="1">
            <a:spLocks noGrp="1"/>
          </p:cNvSpPr>
          <p:nvPr>
            <p:ph type="body" idx="2"/>
          </p:nvPr>
        </p:nvSpPr>
        <p:spPr>
          <a:xfrm>
            <a:off x="6139543" y="1428539"/>
            <a:ext cx="5747656" cy="465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6021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11880000" cy="54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582" y="6413475"/>
            <a:ext cx="1553417" cy="365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4774" y="6397600"/>
            <a:ext cx="18247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2019 </a:t>
            </a:r>
            <a:r>
              <a:rPr lang="de-DE" sz="900" dirty="0" err="1"/>
              <a:t>Percona</a:t>
            </a:r>
            <a:endParaRPr lang="en-US" sz="9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9999" y="816424"/>
            <a:ext cx="11880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4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2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Tx/>
        <a:buNone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defRPr sz="28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4813" indent="-210312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100000"/>
        <a:buFont typeface=".AppleSystemUIFont" charset="-120"/>
        <a:buChar char="•"/>
        <a:tabLst/>
        <a:defRPr sz="24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594360" indent="-1651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100000"/>
        <a:buFont typeface=".LucidaGrandeUI" charset="0"/>
        <a:buChar char="▪"/>
        <a:tabLst/>
        <a:defRPr sz="2000" kern="1200" baseline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777240" indent="-17145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90000"/>
        <a:buFont typeface="Arial" charset="0"/>
        <a:buChar char="•"/>
        <a:tabLst/>
        <a:defRPr sz="1600" i="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D87C8FAB-7180-D240-ADDF-A036F1ED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0"/>
            <a:ext cx="12192000" cy="42523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" y="5130799"/>
            <a:ext cx="8615680" cy="574563"/>
          </a:xfrm>
        </p:spPr>
        <p:txBody>
          <a:bodyPr>
            <a:normAutofit fontScale="90000"/>
          </a:bodyPr>
          <a:lstStyle/>
          <a:p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b="0" dirty="0">
                <a:solidFill>
                  <a:schemeClr val="tx1"/>
                </a:solidFill>
              </a:rPr>
              <a:t>Termini PostgreSQL di Deep Dee Intu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3246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1/2</a:t>
            </a:r>
            <a:endParaRPr b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Partial Index</a:t>
            </a:r>
            <a:endParaRPr b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14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16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17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4294967295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18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4294967295"/>
          </p:nvPr>
        </p:nvSpPr>
        <p:spPr>
          <a:xfrm>
            <a:off x="180000" y="1080000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19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340821" y="141582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sz="4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/>
              <a:t>Learn PostgreSQL index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Senior Database Architect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LLC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October – 16,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56940-5CA3-0A4C-9307-DFEC292C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9381"/>
            <a:ext cx="5944850" cy="6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314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4294967295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20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21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22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23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446392" y="18000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4294967295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4294967295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sldNum" idx="12"/>
          </p:nvPr>
        </p:nvSpPr>
        <p:spPr>
          <a:xfrm>
            <a:off x="11756578" y="6267750"/>
            <a:ext cx="263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4294967295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26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5525947" y="1173255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551347" y="932161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29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30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31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4294967295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idx="4294967295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294967295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Index</a:t>
            </a:r>
            <a:endParaRPr b="0" i="1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theme/theme1.xml><?xml version="1.0" encoding="utf-8"?>
<a:theme xmlns:a="http://schemas.openxmlformats.org/drawingml/2006/main" name="Percona-Deck">
  <a:themeElements>
    <a:clrScheme name="Percona Pop">
      <a:dk1>
        <a:srgbClr val="1B2024"/>
      </a:dk1>
      <a:lt1>
        <a:srgbClr val="FFFFFF"/>
      </a:lt1>
      <a:dk2>
        <a:srgbClr val="1B2024"/>
      </a:dk2>
      <a:lt2>
        <a:srgbClr val="FFFFFF"/>
      </a:lt2>
      <a:accent1>
        <a:srgbClr val="BF3300"/>
      </a:accent1>
      <a:accent2>
        <a:srgbClr val="F06400"/>
      </a:accent2>
      <a:accent3>
        <a:srgbClr val="13BAA9"/>
      </a:accent3>
      <a:accent4>
        <a:srgbClr val="73411D"/>
      </a:accent4>
      <a:accent5>
        <a:srgbClr val="77AD0A"/>
      </a:accent5>
      <a:accent6>
        <a:srgbClr val="6118A8"/>
      </a:accent6>
      <a:hlink>
        <a:srgbClr val="0563C1"/>
      </a:hlink>
      <a:folHlink>
        <a:srgbClr val="AA2B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208EBB2-5D3F-3844-81E8-BEA3F3A466C9}" vid="{65D1B59E-8FF6-8049-B11F-FBD7A27856C2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7440</TotalTime>
  <Words>1747</Words>
  <Application>Microsoft Macintosh PowerPoint</Application>
  <PresentationFormat>Widescreen</PresentationFormat>
  <Paragraphs>496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Ink Free</vt:lpstr>
      <vt:lpstr>Franklin Gothic Medium</vt:lpstr>
      <vt:lpstr>Calibri</vt:lpstr>
      <vt:lpstr>Arial</vt:lpstr>
      <vt:lpstr>Merriweather Sans</vt:lpstr>
      <vt:lpstr>Exo 2</vt:lpstr>
      <vt:lpstr>Courier New</vt:lpstr>
      <vt:lpstr>.AppleSystemUIFont</vt:lpstr>
      <vt:lpstr>.LucidaGrandeUI</vt:lpstr>
      <vt:lpstr>Noto Sans Symbols</vt:lpstr>
      <vt:lpstr>Percona-Deck</vt:lpstr>
      <vt:lpstr> Termini PostgreSQL di Deep Dee Intu</vt:lpstr>
      <vt:lpstr>Deep Dive Into PostgreSQL Indexes</vt:lpstr>
      <vt:lpstr>Heap vs Index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3/3</vt:lpstr>
      <vt:lpstr>GIN Index 1/2</vt:lpstr>
      <vt:lpstr>GIN Index 2/2</vt:lpstr>
      <vt:lpstr>GiST Index</vt:lpstr>
      <vt:lpstr>Where and What?</vt:lpstr>
      <vt:lpstr>Index Only Scans</vt:lpstr>
      <vt:lpstr>Index Only Scans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86</cp:revision>
  <cp:lastPrinted>2019-07-03T00:43:29Z</cp:lastPrinted>
  <dcterms:modified xsi:type="dcterms:W3CDTF">2019-10-15T22:34:09Z</dcterms:modified>
</cp:coreProperties>
</file>